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12">
          <p15:clr>
            <a:srgbClr val="A4A3A4"/>
          </p15:clr>
        </p15:guide>
        <p15:guide id="2" pos="144">
          <p15:clr>
            <a:srgbClr val="A4A3A4"/>
          </p15:clr>
        </p15:guide>
        <p15:guide id="3" orient="horz" pos="876">
          <p15:clr>
            <a:srgbClr val="A4A3A4"/>
          </p15:clr>
        </p15:guide>
      </p15:sldGuideLst>
    </p:ext>
    <p:ext uri="GoogleSlidesCustomDataVersion2">
      <go:slidesCustomData xmlns:go="http://customooxmlschemas.google.com/" r:id="rId24" roundtripDataSignature="AMtx7miKn5VZNHD1+oR8SmE6jOgWSIcOE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12" orient="horz"/>
        <p:guide pos="144"/>
        <p:guide pos="87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5:notes"/>
          <p:cNvSpPr/>
          <p:nvPr>
            <p:ph idx="2" type="sldImg"/>
          </p:nvPr>
        </p:nvSpPr>
        <p:spPr>
          <a:xfrm>
            <a:off x="533400" y="763588"/>
            <a:ext cx="6704013"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t/>
            </a:r>
            <a:endParaRPr b="1"/>
          </a:p>
        </p:txBody>
      </p:sp>
      <p:sp>
        <p:nvSpPr>
          <p:cNvPr id="60" name="Google Shape;60;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3" name="Google Shape;143;p4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9" name="Google Shape;149;p4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5" name="Google Shape;155;p4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4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p4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73" name="Google Shape;173;p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c9efbdfcc3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81" name="Google Shape;181;g2c9efbdfcc3_0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c9efbdfcc3_0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88" name="Google Shape;188;g2c9efbdfcc3_0_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solidFill>
                  <a:srgbClr val="223366"/>
                </a:solidFill>
              </a:rPr>
              <a:t>Thank You !!</a:t>
            </a:r>
            <a:endParaRPr b="1" sz="1100">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b="1"/>
          </a:p>
        </p:txBody>
      </p:sp>
      <p:sp>
        <p:nvSpPr>
          <p:cNvPr id="80" name="Google Shape;80;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90" name="Google Shape;90;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97" name="Google Shape;97;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04" name="Google Shape;104;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11" name="Google Shape;111;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19" name="Google Shape;119;p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c9efbdfcc3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1" name="Google Shape;131;g2c9efbdfcc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c9efbdfcc3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7" name="Google Shape;137;g2c9efbdfcc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53"/>
          <p:cNvSpPr txBox="1"/>
          <p:nvPr>
            <p:ph type="ctrTitle"/>
          </p:nvPr>
        </p:nvSpPr>
        <p:spPr>
          <a:xfrm>
            <a:off x="1143000" y="841375"/>
            <a:ext cx="6858000" cy="1790700"/>
          </a:xfrm>
          <a:prstGeom prst="rect">
            <a:avLst/>
          </a:prstGeom>
          <a:noFill/>
          <a:ln>
            <a:noFill/>
          </a:ln>
        </p:spPr>
        <p:txBody>
          <a:bodyPr anchorCtr="0" anchor="b"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6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 name="Google Shape;15;p53"/>
          <p:cNvSpPr txBox="1"/>
          <p:nvPr>
            <p:ph idx="1" type="subTitle"/>
          </p:nvPr>
        </p:nvSpPr>
        <p:spPr>
          <a:xfrm>
            <a:off x="1143000" y="2701925"/>
            <a:ext cx="6858000" cy="1241425"/>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000"/>
              <a:buFont typeface="Arial"/>
              <a:buNone/>
              <a:defRPr b="0" i="0" sz="2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9pPr>
          </a:lstStyle>
          <a:p/>
        </p:txBody>
      </p:sp>
      <p:sp>
        <p:nvSpPr>
          <p:cNvPr id="16" name="Google Shape;16;p53"/>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7" name="Google Shape;17;p53"/>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8" name="Google Shape;18;p53"/>
          <p:cNvSpPr txBox="1"/>
          <p:nvPr>
            <p:ph idx="12" type="sldNum"/>
          </p:nvPr>
        </p:nvSpPr>
        <p:spPr>
          <a:xfrm>
            <a:off x="6457950" y="4767263"/>
            <a:ext cx="2057400" cy="274637"/>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3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800"/>
              <a:buFont typeface="Arial"/>
              <a:buNone/>
              <a:defRPr b="0" i="0" sz="1400" u="none" cap="none" strike="noStrike">
                <a:solidFill>
                  <a:srgbClr val="000000"/>
                </a:solidFill>
                <a:latin typeface="Arial"/>
                <a:ea typeface="Arial"/>
                <a:cs typeface="Arial"/>
                <a:sym typeface="Arial"/>
              </a:defRPr>
            </a:lvl1pPr>
          </a:lstStyle>
          <a:p/>
        </p:txBody>
      </p:sp>
      <p:sp>
        <p:nvSpPr>
          <p:cNvPr id="54" name="Google Shape;54;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 name="Shape 21"/>
        <p:cNvGrpSpPr/>
        <p:nvPr/>
      </p:nvGrpSpPr>
      <p:grpSpPr>
        <a:xfrm>
          <a:off x="0" y="0"/>
          <a:ext cx="0" cy="0"/>
          <a:chOff x="0" y="0"/>
          <a:chExt cx="0" cy="0"/>
        </a:xfrm>
      </p:grpSpPr>
      <p:sp>
        <p:nvSpPr>
          <p:cNvPr id="22" name="Google Shape;22;p3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23" name="Google Shape;23;p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24" name="Google Shape;24;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25" name="Shape 25"/>
        <p:cNvGrpSpPr/>
        <p:nvPr/>
      </p:nvGrpSpPr>
      <p:grpSpPr>
        <a:xfrm>
          <a:off x="0" y="0"/>
          <a:ext cx="0" cy="0"/>
          <a:chOff x="0" y="0"/>
          <a:chExt cx="0" cy="0"/>
        </a:xfrm>
      </p:grpSpPr>
      <p:sp>
        <p:nvSpPr>
          <p:cNvPr id="26" name="Google Shape;26;p55"/>
          <p:cNvSpPr txBox="1"/>
          <p:nvPr>
            <p:ph type="title"/>
          </p:nvPr>
        </p:nvSpPr>
        <p:spPr>
          <a:xfrm>
            <a:off x="628560" y="273780"/>
            <a:ext cx="7886430" cy="99387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7" name="Google Shape;27;p55"/>
          <p:cNvSpPr txBox="1"/>
          <p:nvPr>
            <p:ph idx="1" type="subTitle"/>
          </p:nvPr>
        </p:nvSpPr>
        <p:spPr>
          <a:xfrm>
            <a:off x="457110" y="1203390"/>
            <a:ext cx="8229330" cy="298296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56"/>
          <p:cNvSpPr txBox="1"/>
          <p:nvPr>
            <p:ph type="title"/>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0" name="Google Shape;30;p56"/>
          <p:cNvSpPr txBox="1"/>
          <p:nvPr>
            <p:ph idx="1" type="body"/>
          </p:nvPr>
        </p:nvSpPr>
        <p:spPr>
          <a:xfrm>
            <a:off x="0" y="0"/>
            <a:ext cx="3000000" cy="30000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1" name="Google Shape;31;p56"/>
          <p:cNvSpPr txBox="1"/>
          <p:nvPr>
            <p:ph idx="11" type="ftr"/>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2" name="Google Shape;32;p56"/>
          <p:cNvSpPr txBox="1"/>
          <p:nvPr>
            <p:ph idx="10" type="dt"/>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3" name="Google Shape;33;p56"/>
          <p:cNvSpPr txBox="1"/>
          <p:nvPr>
            <p:ph idx="12" type="sldNum"/>
          </p:nvPr>
        </p:nvSpPr>
        <p:spPr>
          <a:xfrm>
            <a:off x="0" y="0"/>
            <a:ext cx="3000000" cy="300000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 name="Shape 34"/>
        <p:cNvGrpSpPr/>
        <p:nvPr/>
      </p:nvGrpSpPr>
      <p:grpSpPr>
        <a:xfrm>
          <a:off x="0" y="0"/>
          <a:ext cx="0" cy="0"/>
          <a:chOff x="0" y="0"/>
          <a:chExt cx="0" cy="0"/>
        </a:xfrm>
      </p:grpSpPr>
      <p:sp>
        <p:nvSpPr>
          <p:cNvPr id="35" name="Google Shape;35;p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36" name="Google Shape;36;p5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7" name="Google Shape;37;p5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8" name="Google Shape;38;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2">
    <p:spTree>
      <p:nvGrpSpPr>
        <p:cNvPr id="39" name="Shape 39"/>
        <p:cNvGrpSpPr/>
        <p:nvPr/>
      </p:nvGrpSpPr>
      <p:grpSpPr>
        <a:xfrm>
          <a:off x="0" y="0"/>
          <a:ext cx="0" cy="0"/>
          <a:chOff x="0" y="0"/>
          <a:chExt cx="0" cy="0"/>
        </a:xfrm>
      </p:grpSpPr>
      <p:sp>
        <p:nvSpPr>
          <p:cNvPr id="40" name="Google Shape;40;p5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41" name="Google Shape;41;p5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42" name="Google Shape;42;p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p5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9pPr>
          </a:lstStyle>
          <a:p/>
        </p:txBody>
      </p:sp>
      <p:sp>
        <p:nvSpPr>
          <p:cNvPr id="45" name="Google Shape;45;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3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9pPr>
          </a:lstStyle>
          <a:p/>
        </p:txBody>
      </p:sp>
      <p:sp>
        <p:nvSpPr>
          <p:cNvPr id="49" name="Google Shape;49;p3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50" name="Google Shape;50;p3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marR="0" rtl="0" algn="l">
              <a:lnSpc>
                <a:spcPct val="115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15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51" name="Google Shape;51;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2"/>
          <p:cNvSpPr/>
          <p:nvPr/>
        </p:nvSpPr>
        <p:spPr>
          <a:xfrm>
            <a:off x="7283428" y="62784"/>
            <a:ext cx="1109472" cy="584656"/>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A close up of a sign&#10;&#10;Description automatically generated" id="7" name="Google Shape;7;p52"/>
          <p:cNvPicPr preferRelativeResize="0"/>
          <p:nvPr/>
        </p:nvPicPr>
        <p:blipFill rotWithShape="1">
          <a:blip r:embed="rId1">
            <a:alphaModFix/>
          </a:blip>
          <a:srcRect b="0" l="0" r="0" t="0"/>
          <a:stretch/>
        </p:blipFill>
        <p:spPr>
          <a:xfrm>
            <a:off x="7799751" y="88917"/>
            <a:ext cx="1233874" cy="412476"/>
          </a:xfrm>
          <a:prstGeom prst="rect">
            <a:avLst/>
          </a:prstGeom>
          <a:noFill/>
          <a:ln>
            <a:noFill/>
          </a:ln>
        </p:spPr>
      </p:pic>
      <p:sp>
        <p:nvSpPr>
          <p:cNvPr id="8" name="Google Shape;8;p52"/>
          <p:cNvSpPr/>
          <p:nvPr/>
        </p:nvSpPr>
        <p:spPr>
          <a:xfrm>
            <a:off x="7594600" y="82567"/>
            <a:ext cx="165100" cy="412476"/>
          </a:xfrm>
          <a:prstGeom prst="rect">
            <a:avLst/>
          </a:prstGeom>
          <a:solidFill>
            <a:srgbClr val="84191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 name="Google Shape;9;p52"/>
          <p:cNvSpPr/>
          <p:nvPr/>
        </p:nvSpPr>
        <p:spPr>
          <a:xfrm>
            <a:off x="7440249" y="82567"/>
            <a:ext cx="103551" cy="412476"/>
          </a:xfrm>
          <a:prstGeom prst="rect">
            <a:avLst/>
          </a:prstGeom>
          <a:solidFill>
            <a:srgbClr val="2132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 name="Google Shape;10;p52"/>
          <p:cNvSpPr/>
          <p:nvPr/>
        </p:nvSpPr>
        <p:spPr>
          <a:xfrm>
            <a:off x="0" y="5086350"/>
            <a:ext cx="9144000" cy="69850"/>
          </a:xfrm>
          <a:prstGeom prst="rect">
            <a:avLst/>
          </a:prstGeom>
          <a:solidFill>
            <a:srgbClr val="2132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 name="Google Shape;11;p52"/>
          <p:cNvSpPr/>
          <p:nvPr/>
        </p:nvSpPr>
        <p:spPr>
          <a:xfrm>
            <a:off x="0" y="88917"/>
            <a:ext cx="7283428" cy="406126"/>
          </a:xfrm>
          <a:prstGeom prst="rect">
            <a:avLst/>
          </a:prstGeom>
          <a:solidFill>
            <a:srgbClr val="213264"/>
          </a:solidFill>
          <a:ln cap="flat" cmpd="sng" w="25400">
            <a:solidFill>
              <a:srgbClr val="21326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 name="Google Shape;12;p52"/>
          <p:cNvSpPr txBox="1"/>
          <p:nvPr/>
        </p:nvSpPr>
        <p:spPr>
          <a:xfrm>
            <a:off x="92480" y="105826"/>
            <a:ext cx="395374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Arial"/>
                <a:ea typeface="Arial"/>
                <a:cs typeface="Arial"/>
                <a:sym typeface="Arial"/>
              </a:rPr>
              <a:t>Next Gen Employability Program</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15.png"/><Relationship Id="rId6"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5"/>
          <p:cNvSpPr/>
          <p:nvPr/>
        </p:nvSpPr>
        <p:spPr>
          <a:xfrm>
            <a:off x="0" y="0"/>
            <a:ext cx="9144000" cy="5143500"/>
          </a:xfrm>
          <a:prstGeom prst="rect">
            <a:avLst/>
          </a:prstGeom>
          <a:solidFill>
            <a:srgbClr val="DFDD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A white circle in the sky&#10;&#10;Description automatically generated" id="63" name="Google Shape;63;p5"/>
          <p:cNvPicPr preferRelativeResize="0"/>
          <p:nvPr/>
        </p:nvPicPr>
        <p:blipFill rotWithShape="1">
          <a:blip r:embed="rId3">
            <a:alphaModFix amt="5000"/>
          </a:blip>
          <a:srcRect b="10204" l="0" r="744" t="5928"/>
          <a:stretch/>
        </p:blipFill>
        <p:spPr>
          <a:xfrm>
            <a:off x="13063" y="-1"/>
            <a:ext cx="9130937" cy="5143501"/>
          </a:xfrm>
          <a:prstGeom prst="rect">
            <a:avLst/>
          </a:prstGeom>
          <a:noFill/>
          <a:ln>
            <a:noFill/>
          </a:ln>
        </p:spPr>
      </p:pic>
      <p:sp>
        <p:nvSpPr>
          <p:cNvPr id="64" name="Google Shape;64;p5"/>
          <p:cNvSpPr/>
          <p:nvPr/>
        </p:nvSpPr>
        <p:spPr>
          <a:xfrm>
            <a:off x="1865074" y="730897"/>
            <a:ext cx="6301139" cy="3966472"/>
          </a:xfrm>
          <a:prstGeom prst="rect">
            <a:avLst/>
          </a:prstGeom>
          <a:solidFill>
            <a:srgbClr val="213163"/>
          </a:solidFill>
          <a:ln cap="flat" cmpd="sng" w="25400">
            <a:solidFill>
              <a:srgbClr val="21316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5" name="Google Shape;65;p5"/>
          <p:cNvSpPr/>
          <p:nvPr/>
        </p:nvSpPr>
        <p:spPr>
          <a:xfrm>
            <a:off x="988684" y="1023080"/>
            <a:ext cx="6985193" cy="3451405"/>
          </a:xfrm>
          <a:prstGeom prst="rect">
            <a:avLst/>
          </a:prstGeom>
          <a:solidFill>
            <a:schemeClr val="lt1"/>
          </a:solidFill>
          <a:ln cap="flat" cmpd="sng" w="25400">
            <a:solidFill>
              <a:schemeClr val="lt1"/>
            </a:solidFill>
            <a:prstDash val="solid"/>
            <a:round/>
            <a:headEnd len="sm" w="sm" type="none"/>
            <a:tailEnd len="sm" w="sm" type="none"/>
          </a:ln>
          <a:effectLst>
            <a:outerShdw blurRad="508000" sx="105000" rotWithShape="0" algn="ctr" sy="105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6" name="Google Shape;66;p5"/>
          <p:cNvSpPr/>
          <p:nvPr/>
        </p:nvSpPr>
        <p:spPr>
          <a:xfrm>
            <a:off x="2490558" y="2787442"/>
            <a:ext cx="50564" cy="446915"/>
          </a:xfrm>
          <a:prstGeom prst="rect">
            <a:avLst/>
          </a:prstGeom>
          <a:solidFill>
            <a:srgbClr val="FFE600"/>
          </a:solidFill>
          <a:ln cap="flat" cmpd="sng" w="25400">
            <a:solidFill>
              <a:srgbClr val="FFE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7" name="Google Shape;67;p5"/>
          <p:cNvSpPr txBox="1"/>
          <p:nvPr/>
        </p:nvSpPr>
        <p:spPr>
          <a:xfrm>
            <a:off x="2029564" y="2248174"/>
            <a:ext cx="5025352"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rgbClr val="161D23"/>
                </a:solidFill>
                <a:latin typeface="Arial"/>
                <a:ea typeface="Arial"/>
                <a:cs typeface="Arial"/>
                <a:sym typeface="Arial"/>
              </a:rPr>
              <a:t>NEXT GEN EMPLOYABILITY PROGRAM</a:t>
            </a:r>
            <a:endParaRPr b="0" i="0" sz="1400" u="none" cap="none" strike="noStrike">
              <a:solidFill>
                <a:srgbClr val="000000"/>
              </a:solidFill>
              <a:latin typeface="Arial"/>
              <a:ea typeface="Arial"/>
              <a:cs typeface="Arial"/>
              <a:sym typeface="Arial"/>
            </a:endParaRPr>
          </a:p>
        </p:txBody>
      </p:sp>
      <p:sp>
        <p:nvSpPr>
          <p:cNvPr id="68" name="Google Shape;68;p5"/>
          <p:cNvSpPr txBox="1"/>
          <p:nvPr/>
        </p:nvSpPr>
        <p:spPr>
          <a:xfrm>
            <a:off x="2541122" y="2795733"/>
            <a:ext cx="401969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161D23"/>
                </a:solidFill>
                <a:latin typeface="Arial"/>
                <a:ea typeface="Arial"/>
                <a:cs typeface="Arial"/>
                <a:sym typeface="Arial"/>
              </a:rPr>
              <a:t>Creating a future-ready workforce</a:t>
            </a:r>
            <a:endParaRPr b="0" i="0" sz="1400" u="none" cap="none" strike="noStrike">
              <a:solidFill>
                <a:srgbClr val="000000"/>
              </a:solidFill>
              <a:latin typeface="Arial"/>
              <a:ea typeface="Arial"/>
              <a:cs typeface="Arial"/>
              <a:sym typeface="Arial"/>
            </a:endParaRPr>
          </a:p>
        </p:txBody>
      </p:sp>
      <p:sp>
        <p:nvSpPr>
          <p:cNvPr id="69" name="Google Shape;69;p5"/>
          <p:cNvSpPr txBox="1"/>
          <p:nvPr/>
        </p:nvSpPr>
        <p:spPr>
          <a:xfrm>
            <a:off x="1003625" y="3642533"/>
            <a:ext cx="1456920" cy="27695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Arial"/>
                <a:ea typeface="Arial"/>
                <a:cs typeface="Arial"/>
                <a:sym typeface="Arial"/>
              </a:rPr>
              <a:t>Team Members</a:t>
            </a:r>
            <a:endParaRPr b="0" i="0" sz="1400" u="none" cap="none" strike="noStrike">
              <a:solidFill>
                <a:srgbClr val="000000"/>
              </a:solidFill>
              <a:latin typeface="Arial"/>
              <a:ea typeface="Arial"/>
              <a:cs typeface="Arial"/>
              <a:sym typeface="Arial"/>
            </a:endParaRPr>
          </a:p>
        </p:txBody>
      </p:sp>
      <p:sp>
        <p:nvSpPr>
          <p:cNvPr id="70" name="Google Shape;70;p5"/>
          <p:cNvSpPr txBox="1"/>
          <p:nvPr/>
        </p:nvSpPr>
        <p:spPr>
          <a:xfrm>
            <a:off x="1095095" y="3956068"/>
            <a:ext cx="2095554" cy="4565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Student Name : Alvin Roy A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Student ID : 311121104004</a:t>
            </a:r>
            <a:endParaRPr b="0" i="0" sz="1400" u="none" cap="none" strike="noStrike">
              <a:solidFill>
                <a:srgbClr val="000000"/>
              </a:solidFill>
              <a:latin typeface="Arial"/>
              <a:ea typeface="Arial"/>
              <a:cs typeface="Arial"/>
              <a:sym typeface="Arial"/>
            </a:endParaRPr>
          </a:p>
        </p:txBody>
      </p:sp>
      <p:cxnSp>
        <p:nvCxnSpPr>
          <p:cNvPr id="71" name="Google Shape;71;p5"/>
          <p:cNvCxnSpPr/>
          <p:nvPr/>
        </p:nvCxnSpPr>
        <p:spPr>
          <a:xfrm>
            <a:off x="1100213" y="3919492"/>
            <a:ext cx="1986613" cy="0"/>
          </a:xfrm>
          <a:prstGeom prst="straightConnector1">
            <a:avLst/>
          </a:prstGeom>
          <a:noFill/>
          <a:ln cap="flat" cmpd="sng" w="9525">
            <a:solidFill>
              <a:schemeClr val="dk1"/>
            </a:solidFill>
            <a:prstDash val="lgDashDot"/>
            <a:round/>
            <a:headEnd len="sm" w="sm" type="none"/>
            <a:tailEnd len="sm" w="sm" type="none"/>
          </a:ln>
        </p:spPr>
      </p:cxnSp>
      <p:sp>
        <p:nvSpPr>
          <p:cNvPr id="72" name="Google Shape;72;p5"/>
          <p:cNvSpPr txBox="1"/>
          <p:nvPr/>
        </p:nvSpPr>
        <p:spPr>
          <a:xfrm>
            <a:off x="5596477" y="3627293"/>
            <a:ext cx="1456920" cy="27695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Arial"/>
                <a:ea typeface="Arial"/>
                <a:cs typeface="Arial"/>
                <a:sym typeface="Arial"/>
              </a:rPr>
              <a:t>College Name</a:t>
            </a:r>
            <a:endParaRPr b="0" i="0" sz="1400" u="none" cap="none" strike="noStrike">
              <a:solidFill>
                <a:srgbClr val="000000"/>
              </a:solidFill>
              <a:latin typeface="Arial"/>
              <a:ea typeface="Arial"/>
              <a:cs typeface="Arial"/>
              <a:sym typeface="Arial"/>
            </a:endParaRPr>
          </a:p>
        </p:txBody>
      </p:sp>
      <p:cxnSp>
        <p:nvCxnSpPr>
          <p:cNvPr id="73" name="Google Shape;73;p5"/>
          <p:cNvCxnSpPr/>
          <p:nvPr/>
        </p:nvCxnSpPr>
        <p:spPr>
          <a:xfrm>
            <a:off x="5693065" y="3919492"/>
            <a:ext cx="1360332" cy="0"/>
          </a:xfrm>
          <a:prstGeom prst="straightConnector1">
            <a:avLst/>
          </a:prstGeom>
          <a:noFill/>
          <a:ln cap="flat" cmpd="sng" w="9525">
            <a:solidFill>
              <a:schemeClr val="dk1"/>
            </a:solidFill>
            <a:prstDash val="lgDashDot"/>
            <a:round/>
            <a:headEnd len="sm" w="sm" type="none"/>
            <a:tailEnd len="sm" w="sm" type="none"/>
          </a:ln>
        </p:spPr>
      </p:cxnSp>
      <p:sp>
        <p:nvSpPr>
          <p:cNvPr id="74" name="Google Shape;74;p5"/>
          <p:cNvSpPr txBox="1"/>
          <p:nvPr/>
        </p:nvSpPr>
        <p:spPr>
          <a:xfrm>
            <a:off x="5693356" y="3956068"/>
            <a:ext cx="2095500" cy="430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Loyola ICAM College Of Engineering and Technology</a:t>
            </a:r>
            <a:endParaRPr b="0" i="0" sz="1100" u="none" cap="none" strike="noStrike">
              <a:solidFill>
                <a:schemeClr val="dk1"/>
              </a:solidFill>
              <a:latin typeface="Arial"/>
              <a:ea typeface="Arial"/>
              <a:cs typeface="Arial"/>
              <a:sym typeface="Arial"/>
            </a:endParaRPr>
          </a:p>
        </p:txBody>
      </p:sp>
      <p:pic>
        <p:nvPicPr>
          <p:cNvPr id="75" name="Google Shape;75;p5"/>
          <p:cNvPicPr preferRelativeResize="0"/>
          <p:nvPr/>
        </p:nvPicPr>
        <p:blipFill rotWithShape="1">
          <a:blip r:embed="rId4">
            <a:alphaModFix/>
          </a:blip>
          <a:srcRect b="0" l="0" r="0" t="0"/>
          <a:stretch/>
        </p:blipFill>
        <p:spPr>
          <a:xfrm>
            <a:off x="1834750" y="1249149"/>
            <a:ext cx="1146742" cy="666202"/>
          </a:xfrm>
          <a:prstGeom prst="rect">
            <a:avLst/>
          </a:prstGeom>
          <a:noFill/>
          <a:ln>
            <a:noFill/>
          </a:ln>
        </p:spPr>
      </p:pic>
      <p:pic>
        <p:nvPicPr>
          <p:cNvPr descr="A logo with people and map&#10;&#10;Description automatically generated" id="76" name="Google Shape;76;p5"/>
          <p:cNvPicPr preferRelativeResize="0"/>
          <p:nvPr/>
        </p:nvPicPr>
        <p:blipFill rotWithShape="1">
          <a:blip r:embed="rId5">
            <a:alphaModFix/>
          </a:blip>
          <a:srcRect b="0" l="0" r="0" t="0"/>
          <a:stretch/>
        </p:blipFill>
        <p:spPr>
          <a:xfrm>
            <a:off x="6461189" y="1211666"/>
            <a:ext cx="668564" cy="666202"/>
          </a:xfrm>
          <a:prstGeom prst="rect">
            <a:avLst/>
          </a:prstGeom>
          <a:noFill/>
          <a:ln>
            <a:noFill/>
          </a:ln>
        </p:spPr>
      </p:pic>
      <p:pic>
        <p:nvPicPr>
          <p:cNvPr descr="A close up of a logo&#10;&#10;Description automatically generated" id="77" name="Google Shape;77;p5"/>
          <p:cNvPicPr preferRelativeResize="0"/>
          <p:nvPr/>
        </p:nvPicPr>
        <p:blipFill rotWithShape="1">
          <a:blip r:embed="rId6">
            <a:alphaModFix/>
          </a:blip>
          <a:srcRect b="0" l="0" r="0" t="0"/>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45"/>
          <p:cNvSpPr txBox="1"/>
          <p:nvPr>
            <p:ph type="title"/>
          </p:nvPr>
        </p:nvSpPr>
        <p:spPr>
          <a:xfrm>
            <a:off x="60100" y="519742"/>
            <a:ext cx="8832300" cy="451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sz="2400"/>
              <a:t>Home Page</a:t>
            </a:r>
            <a:endParaRPr sz="2400"/>
          </a:p>
        </p:txBody>
      </p:sp>
      <p:pic>
        <p:nvPicPr>
          <p:cNvPr id="146" name="Google Shape;146;p45"/>
          <p:cNvPicPr preferRelativeResize="0"/>
          <p:nvPr/>
        </p:nvPicPr>
        <p:blipFill rotWithShape="1">
          <a:blip r:embed="rId3">
            <a:alphaModFix/>
          </a:blip>
          <a:srcRect b="0" l="0" r="0" t="0"/>
          <a:stretch/>
        </p:blipFill>
        <p:spPr>
          <a:xfrm>
            <a:off x="60100" y="971550"/>
            <a:ext cx="9144002" cy="4069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46"/>
          <p:cNvSpPr txBox="1"/>
          <p:nvPr>
            <p:ph type="title"/>
          </p:nvPr>
        </p:nvSpPr>
        <p:spPr>
          <a:xfrm>
            <a:off x="478085" y="338850"/>
            <a:ext cx="7886400" cy="632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b="1" lang="en" sz="2400"/>
              <a:t>All Songs</a:t>
            </a:r>
            <a:endParaRPr sz="2400"/>
          </a:p>
        </p:txBody>
      </p:sp>
      <p:pic>
        <p:nvPicPr>
          <p:cNvPr id="152" name="Google Shape;152;p46"/>
          <p:cNvPicPr preferRelativeResize="0"/>
          <p:nvPr/>
        </p:nvPicPr>
        <p:blipFill rotWithShape="1">
          <a:blip r:embed="rId3">
            <a:alphaModFix/>
          </a:blip>
          <a:srcRect b="0" l="0" r="0" t="0"/>
          <a:stretch/>
        </p:blipFill>
        <p:spPr>
          <a:xfrm>
            <a:off x="84000" y="864025"/>
            <a:ext cx="8715673" cy="4279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47"/>
          <p:cNvSpPr txBox="1"/>
          <p:nvPr>
            <p:ph type="title"/>
          </p:nvPr>
        </p:nvSpPr>
        <p:spPr>
          <a:xfrm>
            <a:off x="560160" y="347366"/>
            <a:ext cx="7886400" cy="6243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b="1" lang="en" sz="2400"/>
              <a:t>Song Page</a:t>
            </a:r>
            <a:endParaRPr sz="2400"/>
          </a:p>
        </p:txBody>
      </p:sp>
      <p:pic>
        <p:nvPicPr>
          <p:cNvPr id="158" name="Google Shape;158;p47"/>
          <p:cNvPicPr preferRelativeResize="0"/>
          <p:nvPr/>
        </p:nvPicPr>
        <p:blipFill rotWithShape="1">
          <a:blip r:embed="rId3">
            <a:alphaModFix/>
          </a:blip>
          <a:srcRect b="0" l="0" r="0" t="0"/>
          <a:stretch/>
        </p:blipFill>
        <p:spPr>
          <a:xfrm>
            <a:off x="0" y="823125"/>
            <a:ext cx="9004850" cy="42594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48"/>
          <p:cNvSpPr txBox="1"/>
          <p:nvPr>
            <p:ph type="title"/>
          </p:nvPr>
        </p:nvSpPr>
        <p:spPr>
          <a:xfrm>
            <a:off x="628560" y="469516"/>
            <a:ext cx="7886400" cy="6495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b="1" lang="en" sz="2400"/>
              <a:t>Watch Later</a:t>
            </a:r>
            <a:endParaRPr sz="2400"/>
          </a:p>
        </p:txBody>
      </p:sp>
      <p:pic>
        <p:nvPicPr>
          <p:cNvPr id="164" name="Google Shape;164;p48"/>
          <p:cNvPicPr preferRelativeResize="0"/>
          <p:nvPr/>
        </p:nvPicPr>
        <p:blipFill rotWithShape="1">
          <a:blip r:embed="rId3">
            <a:alphaModFix/>
          </a:blip>
          <a:srcRect b="0" l="0" r="0" t="0"/>
          <a:stretch/>
        </p:blipFill>
        <p:spPr>
          <a:xfrm>
            <a:off x="-225" y="1119100"/>
            <a:ext cx="9144001" cy="39087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49"/>
          <p:cNvSpPr txBox="1"/>
          <p:nvPr>
            <p:ph type="title"/>
          </p:nvPr>
        </p:nvSpPr>
        <p:spPr>
          <a:xfrm>
            <a:off x="228603" y="530066"/>
            <a:ext cx="8421900" cy="5481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b="1" lang="en" sz="2400">
                <a:solidFill>
                  <a:srgbClr val="213163"/>
                </a:solidFill>
              </a:rPr>
              <a:t>Uploading the Song</a:t>
            </a:r>
            <a:endParaRPr sz="2400"/>
          </a:p>
        </p:txBody>
      </p:sp>
      <p:pic>
        <p:nvPicPr>
          <p:cNvPr id="170" name="Google Shape;170;p49"/>
          <p:cNvPicPr preferRelativeResize="0"/>
          <p:nvPr/>
        </p:nvPicPr>
        <p:blipFill rotWithShape="1">
          <a:blip r:embed="rId3">
            <a:alphaModFix/>
          </a:blip>
          <a:srcRect b="0" l="0" r="0" t="0"/>
          <a:stretch/>
        </p:blipFill>
        <p:spPr>
          <a:xfrm>
            <a:off x="111350" y="1078050"/>
            <a:ext cx="9032651" cy="4125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50"/>
          <p:cNvSpPr txBox="1"/>
          <p:nvPr>
            <p:ph type="title"/>
          </p:nvPr>
        </p:nvSpPr>
        <p:spPr>
          <a:xfrm>
            <a:off x="2812207" y="649280"/>
            <a:ext cx="2936100" cy="322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i="0" lang="en" sz="2400" u="none" cap="none" strike="noStrike">
                <a:solidFill>
                  <a:srgbClr val="213163"/>
                </a:solidFill>
                <a:latin typeface="Arial"/>
                <a:ea typeface="Arial"/>
                <a:cs typeface="Arial"/>
                <a:sym typeface="Arial"/>
              </a:rPr>
              <a:t>Search Feature</a:t>
            </a:r>
            <a:endParaRPr b="0" i="0" sz="2400" u="none" cap="none" strike="noStrike">
              <a:solidFill>
                <a:srgbClr val="000000"/>
              </a:solidFill>
              <a:latin typeface="Arial"/>
              <a:ea typeface="Arial"/>
              <a:cs typeface="Arial"/>
              <a:sym typeface="Arial"/>
            </a:endParaRPr>
          </a:p>
        </p:txBody>
      </p:sp>
      <p:cxnSp>
        <p:nvCxnSpPr>
          <p:cNvPr id="176" name="Google Shape;176;p50"/>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77" name="Google Shape;177;p50"/>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Source :</a:t>
            </a:r>
            <a:endParaRPr b="0" i="0" sz="1400" u="none" cap="none" strike="noStrike">
              <a:solidFill>
                <a:srgbClr val="000000"/>
              </a:solidFill>
              <a:latin typeface="Arial"/>
              <a:ea typeface="Arial"/>
              <a:cs typeface="Arial"/>
              <a:sym typeface="Arial"/>
            </a:endParaRPr>
          </a:p>
        </p:txBody>
      </p:sp>
      <p:pic>
        <p:nvPicPr>
          <p:cNvPr id="178" name="Google Shape;178;p50"/>
          <p:cNvPicPr preferRelativeResize="0"/>
          <p:nvPr/>
        </p:nvPicPr>
        <p:blipFill rotWithShape="1">
          <a:blip r:embed="rId3">
            <a:alphaModFix/>
          </a:blip>
          <a:srcRect b="0" l="0" r="0" t="0"/>
          <a:stretch/>
        </p:blipFill>
        <p:spPr>
          <a:xfrm>
            <a:off x="0" y="1184150"/>
            <a:ext cx="9251077" cy="39593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2c9efbdfcc3_0_50"/>
          <p:cNvSpPr txBox="1"/>
          <p:nvPr>
            <p:ph type="title"/>
          </p:nvPr>
        </p:nvSpPr>
        <p:spPr>
          <a:xfrm>
            <a:off x="2812207" y="416730"/>
            <a:ext cx="2936100" cy="322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i="0" lang="en" sz="2400" u="none" cap="none" strike="noStrike">
                <a:solidFill>
                  <a:srgbClr val="213163"/>
                </a:solidFill>
                <a:latin typeface="Arial"/>
                <a:ea typeface="Arial"/>
                <a:cs typeface="Arial"/>
                <a:sym typeface="Arial"/>
              </a:rPr>
              <a:t>Logout</a:t>
            </a:r>
            <a:endParaRPr b="0" i="0" sz="2400" u="none" cap="none" strike="noStrike">
              <a:solidFill>
                <a:srgbClr val="000000"/>
              </a:solidFill>
              <a:latin typeface="Arial"/>
              <a:ea typeface="Arial"/>
              <a:cs typeface="Arial"/>
              <a:sym typeface="Arial"/>
            </a:endParaRPr>
          </a:p>
        </p:txBody>
      </p:sp>
      <p:cxnSp>
        <p:nvCxnSpPr>
          <p:cNvPr id="184" name="Google Shape;184;g2c9efbdfcc3_0_50"/>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pic>
        <p:nvPicPr>
          <p:cNvPr id="185" name="Google Shape;185;g2c9efbdfcc3_0_50"/>
          <p:cNvPicPr preferRelativeResize="0"/>
          <p:nvPr/>
        </p:nvPicPr>
        <p:blipFill rotWithShape="1">
          <a:blip r:embed="rId3">
            <a:alphaModFix/>
          </a:blip>
          <a:srcRect b="0" l="0" r="0" t="0"/>
          <a:stretch/>
        </p:blipFill>
        <p:spPr>
          <a:xfrm>
            <a:off x="152400" y="891330"/>
            <a:ext cx="8323336" cy="366938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2c9efbdfcc3_0_58"/>
          <p:cNvSpPr txBox="1"/>
          <p:nvPr>
            <p:ph type="title"/>
          </p:nvPr>
        </p:nvSpPr>
        <p:spPr>
          <a:xfrm>
            <a:off x="2812198" y="416725"/>
            <a:ext cx="3867000" cy="322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i="0" lang="en" sz="2400" u="none" cap="none" strike="noStrike">
                <a:solidFill>
                  <a:srgbClr val="213163"/>
                </a:solidFill>
                <a:latin typeface="Arial"/>
                <a:ea typeface="Arial"/>
                <a:cs typeface="Arial"/>
                <a:sym typeface="Arial"/>
              </a:rPr>
              <a:t>Conclusion</a:t>
            </a:r>
            <a:endParaRPr b="0" i="0" sz="2400" u="none" cap="none" strike="noStrike">
              <a:solidFill>
                <a:srgbClr val="000000"/>
              </a:solidFill>
              <a:latin typeface="Arial"/>
              <a:ea typeface="Arial"/>
              <a:cs typeface="Arial"/>
              <a:sym typeface="Arial"/>
            </a:endParaRPr>
          </a:p>
        </p:txBody>
      </p:sp>
      <p:cxnSp>
        <p:nvCxnSpPr>
          <p:cNvPr id="191" name="Google Shape;191;g2c9efbdfcc3_0_58"/>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92" name="Google Shape;192;g2c9efbdfcc3_0_58"/>
          <p:cNvSpPr txBox="1"/>
          <p:nvPr/>
        </p:nvSpPr>
        <p:spPr>
          <a:xfrm>
            <a:off x="140525" y="924000"/>
            <a:ext cx="8823300" cy="3980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700" u="none" cap="none" strike="noStrike">
                <a:solidFill>
                  <a:srgbClr val="000000"/>
                </a:solidFill>
                <a:latin typeface="Arial"/>
                <a:ea typeface="Arial"/>
                <a:cs typeface="Arial"/>
                <a:sym typeface="Arial"/>
              </a:rPr>
              <a:t>In conclusion, the development of the music player web application promises to revolutionize how users interact with and enjoy music online. By leveraging modern web technologies and integrating with music streaming services, the application offers a seamless and intuitive platform for accessing a vast library of songs and albums. With features such as playlist management, playback controls, robust search functionality, and user profiles, the application caters to the diverse needs and preferences of music enthusiasts. Moreover, the emphasis on compatibility, usability, and performance ensures a consistent and enjoyable user experience across different devices and platforms. Through rigorous testing and user feedback, the application continues to evolve and improve, aiming to deliver a high-quality music streaming experience that enhances user satisfaction and engagement. Overall, this project represents a significant step forward in providing users with a convenient and personalized way to discover, listen to, and enjoy music online.</a:t>
            </a:r>
            <a:endParaRPr b="0" i="0" sz="1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51"/>
          <p:cNvSpPr txBox="1"/>
          <p:nvPr>
            <p:ph type="title"/>
          </p:nvPr>
        </p:nvSpPr>
        <p:spPr>
          <a:xfrm>
            <a:off x="3504528" y="2334505"/>
            <a:ext cx="2149019" cy="474489"/>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b="1" lang="en" sz="3000">
                <a:solidFill>
                  <a:srgbClr val="223366"/>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descr="A blue and white rectangle with a white border&#10;&#10;Description automatically generated" id="82" name="Google Shape;82;p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83" name="Google Shape;83;p8"/>
          <p:cNvSpPr txBox="1"/>
          <p:nvPr/>
        </p:nvSpPr>
        <p:spPr>
          <a:xfrm>
            <a:off x="2422762" y="970065"/>
            <a:ext cx="4283236" cy="433517"/>
          </a:xfrm>
          <a:prstGeom prst="rect">
            <a:avLst/>
          </a:prstGeom>
          <a:noFill/>
          <a:ln>
            <a:noFill/>
          </a:ln>
        </p:spPr>
        <p:txBody>
          <a:bodyPr anchorCtr="0" anchor="t" bIns="0" lIns="0" spcFirstLastPara="1" rIns="0" wrap="square" tIns="0">
            <a:spAutoFit/>
          </a:bodyPr>
          <a:lstStyle/>
          <a:p>
            <a:pPr indent="0" lvl="0" marL="0" marR="0" rtl="0" algn="ctr">
              <a:lnSpc>
                <a:spcPct val="196500"/>
              </a:lnSpc>
              <a:spcBef>
                <a:spcPts val="0"/>
              </a:spcBef>
              <a:spcAft>
                <a:spcPts val="0"/>
              </a:spcAft>
              <a:buClr>
                <a:srgbClr val="000000"/>
              </a:buClr>
              <a:buSzPts val="2000"/>
              <a:buFont typeface="Arial"/>
              <a:buNone/>
            </a:pPr>
            <a:r>
              <a:rPr b="1" i="0" lang="en" sz="2000" u="none" cap="none" strike="noStrike">
                <a:solidFill>
                  <a:srgbClr val="213164"/>
                </a:solidFill>
                <a:latin typeface="Arial"/>
                <a:ea typeface="Arial"/>
                <a:cs typeface="Arial"/>
                <a:sym typeface="Arial"/>
              </a:rPr>
              <a:t>CAPSTONE PROJECT SHOWCASE</a:t>
            </a:r>
            <a:endParaRPr b="0" i="0" sz="1400" u="none" cap="none" strike="noStrike">
              <a:solidFill>
                <a:srgbClr val="000000"/>
              </a:solidFill>
              <a:latin typeface="Arial"/>
              <a:ea typeface="Arial"/>
              <a:cs typeface="Arial"/>
              <a:sym typeface="Arial"/>
            </a:endParaRPr>
          </a:p>
        </p:txBody>
      </p:sp>
      <p:sp>
        <p:nvSpPr>
          <p:cNvPr id="84" name="Google Shape;84;p8"/>
          <p:cNvSpPr/>
          <p:nvPr/>
        </p:nvSpPr>
        <p:spPr>
          <a:xfrm>
            <a:off x="956310" y="3037840"/>
            <a:ext cx="7227570" cy="530626"/>
          </a:xfrm>
          <a:prstGeom prst="roundRect">
            <a:avLst>
              <a:gd fmla="val 16667" name="adj"/>
            </a:avLst>
          </a:prstGeom>
          <a:solidFill>
            <a:srgbClr val="DFDDFB"/>
          </a:solidFill>
          <a:ln cap="flat" cmpd="sng" w="25400">
            <a:solidFill>
              <a:srgbClr val="DFD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5" name="Google Shape;85;p8"/>
          <p:cNvSpPr txBox="1"/>
          <p:nvPr/>
        </p:nvSpPr>
        <p:spPr>
          <a:xfrm>
            <a:off x="1571630" y="3183633"/>
            <a:ext cx="5839143" cy="23904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Clr>
                <a:srgbClr val="000000"/>
              </a:buClr>
              <a:buSzPts val="1600"/>
              <a:buFont typeface="Arial"/>
              <a:buNone/>
            </a:pPr>
            <a:r>
              <a:rPr b="1" i="0" lang="en" sz="1600" u="none" cap="none" strike="noStrike">
                <a:solidFill>
                  <a:schemeClr val="dk1"/>
                </a:solidFill>
                <a:latin typeface="Arial"/>
                <a:ea typeface="Arial"/>
                <a:cs typeface="Arial"/>
                <a:sym typeface="Arial"/>
              </a:rPr>
              <a:t>Notes Sharing Web Application using Django Framework</a:t>
            </a:r>
            <a:endParaRPr b="0" i="0" sz="1600" u="none" cap="none" strike="noStrike">
              <a:solidFill>
                <a:schemeClr val="dk1"/>
              </a:solidFill>
              <a:latin typeface="Arial"/>
              <a:ea typeface="Arial"/>
              <a:cs typeface="Arial"/>
              <a:sym typeface="Arial"/>
            </a:endParaRPr>
          </a:p>
        </p:txBody>
      </p:sp>
      <p:sp>
        <p:nvSpPr>
          <p:cNvPr id="86" name="Google Shape;86;p8"/>
          <p:cNvSpPr txBox="1"/>
          <p:nvPr/>
        </p:nvSpPr>
        <p:spPr>
          <a:xfrm>
            <a:off x="3872230" y="2704572"/>
            <a:ext cx="1399540" cy="23904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Clr>
                <a:srgbClr val="000000"/>
              </a:buClr>
              <a:buSzPts val="1600"/>
              <a:buFont typeface="Arial"/>
              <a:buNone/>
            </a:pPr>
            <a:r>
              <a:rPr b="1" i="0" lang="en" sz="1600" u="none" cap="none" strike="noStrike">
                <a:solidFill>
                  <a:schemeClr val="lt1"/>
                </a:solidFill>
                <a:latin typeface="Arial"/>
                <a:ea typeface="Arial"/>
                <a:cs typeface="Arial"/>
                <a:sym typeface="Arial"/>
              </a:rPr>
              <a:t>Project Title</a:t>
            </a:r>
            <a:endParaRPr b="1" i="0" sz="1600" u="none" cap="none" strike="noStrike">
              <a:solidFill>
                <a:schemeClr val="lt1"/>
              </a:solidFill>
              <a:latin typeface="Arial"/>
              <a:ea typeface="Arial"/>
              <a:cs typeface="Arial"/>
              <a:sym typeface="Arial"/>
            </a:endParaRPr>
          </a:p>
        </p:txBody>
      </p:sp>
      <p:sp>
        <p:nvSpPr>
          <p:cNvPr id="87" name="Google Shape;87;p8"/>
          <p:cNvSpPr txBox="1"/>
          <p:nvPr/>
        </p:nvSpPr>
        <p:spPr>
          <a:xfrm>
            <a:off x="1276813" y="4029973"/>
            <a:ext cx="6590375" cy="51232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Clr>
                <a:srgbClr val="000000"/>
              </a:buClr>
              <a:buSzPts val="1600"/>
              <a:buFont typeface="Arial"/>
              <a:buNone/>
            </a:pPr>
            <a:r>
              <a:rPr b="0" i="0" lang="en" sz="1600" u="none" cap="none" strike="noStrike">
                <a:solidFill>
                  <a:schemeClr val="lt1"/>
                </a:solidFill>
                <a:latin typeface="Arial"/>
                <a:ea typeface="Arial"/>
                <a:cs typeface="Arial"/>
                <a:sym typeface="Arial"/>
              </a:rPr>
              <a:t>Abstract | Problem Statement | Project Overview | Proposed Solution | Technology Used | Modelling &amp; Results | Conclusion </a:t>
            </a:r>
            <a:endParaRPr b="0" i="0" sz="1600" u="none" cap="none" strike="noStrik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36"/>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Abstract</a:t>
            </a:r>
            <a:endParaRPr b="0" i="0" sz="1600" u="none" cap="none" strike="noStrike">
              <a:solidFill>
                <a:srgbClr val="000000"/>
              </a:solidFill>
              <a:latin typeface="Arial"/>
              <a:ea typeface="Arial"/>
              <a:cs typeface="Arial"/>
              <a:sym typeface="Arial"/>
            </a:endParaRPr>
          </a:p>
        </p:txBody>
      </p:sp>
      <p:cxnSp>
        <p:nvCxnSpPr>
          <p:cNvPr id="93" name="Google Shape;93;p36"/>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94" name="Google Shape;94;p36"/>
          <p:cNvSpPr txBox="1"/>
          <p:nvPr/>
        </p:nvSpPr>
        <p:spPr>
          <a:xfrm>
            <a:off x="277325" y="1348050"/>
            <a:ext cx="8248800" cy="299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1700" u="none" cap="none" strike="noStrike">
                <a:solidFill>
                  <a:schemeClr val="dk1"/>
                </a:solidFill>
                <a:latin typeface="Arial"/>
                <a:ea typeface="Arial"/>
                <a:cs typeface="Arial"/>
                <a:sym typeface="Arial"/>
              </a:rPr>
              <a:t>The development of a music player web application aims to provide users with a seamless and enjoyable music listening experience directly from their web browsers. This project focuses on creating a user-friendly interface that allows users to search, browse, and play their favorite songs and playlists from an extensive music library. Key features of the application include customizable playlists, shuffle and repeat options, and the ability to create user profiles to save preferences and track listening history. The application will leverage modern web technologies such as HTML, CSS, JavaScript, Django, and APIs to integrate with music streaming services and ensure compatibility across different devices and platforms. Through this project, we aim to deliver a high-quality music player solution that enhances the user's enjoyment and convenience in accessing and enjoying music online.</a:t>
            </a:r>
            <a:endParaRPr b="0" i="0" sz="17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37"/>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Problem Statement</a:t>
            </a:r>
            <a:endParaRPr b="0" i="0" sz="1600" u="none" cap="none" strike="noStrike">
              <a:solidFill>
                <a:srgbClr val="000000"/>
              </a:solidFill>
              <a:latin typeface="Arial"/>
              <a:ea typeface="Arial"/>
              <a:cs typeface="Arial"/>
              <a:sym typeface="Arial"/>
            </a:endParaRPr>
          </a:p>
        </p:txBody>
      </p:sp>
      <p:cxnSp>
        <p:nvCxnSpPr>
          <p:cNvPr id="100" name="Google Shape;100;p37"/>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01" name="Google Shape;101;p37"/>
          <p:cNvSpPr txBox="1"/>
          <p:nvPr/>
        </p:nvSpPr>
        <p:spPr>
          <a:xfrm>
            <a:off x="195250" y="1224950"/>
            <a:ext cx="8809500" cy="3243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1700" u="none" cap="none" strike="noStrike">
                <a:solidFill>
                  <a:srgbClr val="000000"/>
                </a:solidFill>
                <a:latin typeface="Arial"/>
                <a:ea typeface="Arial"/>
                <a:cs typeface="Arial"/>
                <a:sym typeface="Arial"/>
              </a:rPr>
              <a:t>Despite the popularity of music streaming services, many users still face challenges when accessing their favorite songs and playlists directly from their web browsers. Existing web-based music players may lack user-friendly interfaces, customization options, or compatibility across different devices and platforms. Additionally, users may encounter limitations in playlist management, search functionality, and personalized recommendations. This project aims to address these issues by developing a robust and intuitive music player web application that offers seamless music streaming, extensive customization features, and compatibility across various devices and platforms. By addressing these pain points, the goal is to provide users with an enhanced and enjoyable music listening experience online.</a:t>
            </a:r>
            <a:endParaRPr b="0" i="0" sz="17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38"/>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Project Overview</a:t>
            </a:r>
            <a:endParaRPr b="0" i="0" sz="1600" u="none" cap="none" strike="noStrike">
              <a:solidFill>
                <a:srgbClr val="000000"/>
              </a:solidFill>
              <a:latin typeface="Arial"/>
              <a:ea typeface="Arial"/>
              <a:cs typeface="Arial"/>
              <a:sym typeface="Arial"/>
            </a:endParaRPr>
          </a:p>
        </p:txBody>
      </p:sp>
      <p:cxnSp>
        <p:nvCxnSpPr>
          <p:cNvPr id="107" name="Google Shape;107;p38"/>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08" name="Google Shape;108;p38"/>
          <p:cNvSpPr txBox="1"/>
          <p:nvPr/>
        </p:nvSpPr>
        <p:spPr>
          <a:xfrm>
            <a:off x="222600" y="1183900"/>
            <a:ext cx="8153100" cy="2859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Development of a user-friendly music player web application for seamless music streaming.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Features include intuitive interface, playlist management, playback controls, and robust search functionality.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Integration with music streaming services or APIs for access to extensive music library.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Option for user profiles to save preferences and track listening history.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Ensures compatibility across devices and offers customization features.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Utilizes HTML, CSS, JavaScript, Django and APIs for development.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Emphasizes usability, performance, and compatibility.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Incorporates testing and user feedback for refinement.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Aims to deliver high-quality music streaming experience online.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39"/>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Proposed Solution</a:t>
            </a:r>
            <a:endParaRPr b="0" i="0" sz="1600" u="none" cap="none" strike="noStrike">
              <a:solidFill>
                <a:srgbClr val="000000"/>
              </a:solidFill>
              <a:latin typeface="Arial"/>
              <a:ea typeface="Arial"/>
              <a:cs typeface="Arial"/>
              <a:sym typeface="Arial"/>
            </a:endParaRPr>
          </a:p>
        </p:txBody>
      </p:sp>
      <p:sp>
        <p:nvSpPr>
          <p:cNvPr id="114" name="Google Shape;114;p39"/>
          <p:cNvSpPr txBox="1"/>
          <p:nvPr/>
        </p:nvSpPr>
        <p:spPr>
          <a:xfrm>
            <a:off x="138533" y="1102220"/>
            <a:ext cx="8866934" cy="376834"/>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374151"/>
                </a:solidFill>
                <a:latin typeface="Times New Roman"/>
                <a:ea typeface="Times New Roman"/>
                <a:cs typeface="Times New Roman"/>
                <a:sym typeface="Times New Roman"/>
              </a:rPr>
              <a:t>.</a:t>
            </a:r>
            <a:endParaRPr b="0" i="0" sz="1400" u="none" cap="none" strike="noStrike">
              <a:solidFill>
                <a:srgbClr val="000000"/>
              </a:solidFill>
              <a:latin typeface="Arial"/>
              <a:ea typeface="Arial"/>
              <a:cs typeface="Arial"/>
              <a:sym typeface="Arial"/>
            </a:endParaRPr>
          </a:p>
        </p:txBody>
      </p:sp>
      <p:cxnSp>
        <p:nvCxnSpPr>
          <p:cNvPr id="115" name="Google Shape;115;p39"/>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16" name="Google Shape;116;p39"/>
          <p:cNvSpPr txBox="1"/>
          <p:nvPr/>
        </p:nvSpPr>
        <p:spPr>
          <a:xfrm>
            <a:off x="277325" y="1293325"/>
            <a:ext cx="7523700" cy="259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Develop a modern web interface using HTML, CSS,JavaScript and Django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Integrate with music streaming services via APIs for a vast music library.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Include playlist management and playback controls for user convenience.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Implement robust search functionality and user profiles for customization.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Ensure compatibility across devices and prioritize usability and performance.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Gather user feedback for iterative improvements.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400" u="none" cap="none" strike="noStrike">
                <a:solidFill>
                  <a:srgbClr val="000000"/>
                </a:solidFill>
                <a:latin typeface="Arial"/>
                <a:ea typeface="Arial"/>
                <a:cs typeface="Arial"/>
                <a:sym typeface="Arial"/>
              </a:rPr>
              <a:t>- Deliver a high-quality music streaming experience online.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42"/>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Technology Used</a:t>
            </a:r>
            <a:endParaRPr b="0" i="0" sz="1600" u="none" cap="none" strike="noStrike">
              <a:solidFill>
                <a:srgbClr val="000000"/>
              </a:solidFill>
              <a:latin typeface="Arial"/>
              <a:ea typeface="Arial"/>
              <a:cs typeface="Arial"/>
              <a:sym typeface="Arial"/>
            </a:endParaRPr>
          </a:p>
        </p:txBody>
      </p:sp>
      <p:sp>
        <p:nvSpPr>
          <p:cNvPr id="122" name="Google Shape;122;p42"/>
          <p:cNvSpPr txBox="1"/>
          <p:nvPr/>
        </p:nvSpPr>
        <p:spPr>
          <a:xfrm>
            <a:off x="128063" y="1059160"/>
            <a:ext cx="5314387" cy="3790000"/>
          </a:xfrm>
          <a:prstGeom prst="rect">
            <a:avLst/>
          </a:prstGeom>
          <a:noFill/>
          <a:ln>
            <a:noFill/>
          </a:ln>
        </p:spPr>
        <p:txBody>
          <a:bodyPr anchorCtr="0" anchor="t" bIns="91425" lIns="91425" spcFirstLastPara="1" rIns="91425" wrap="square" tIns="91425">
            <a:noAutofit/>
          </a:bodyPr>
          <a:lstStyle/>
          <a:p>
            <a:pPr indent="-84453"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a:p>
            <a:pPr indent="-84453"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a:p>
            <a:pPr indent="-84453"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42"/>
          <p:cNvSpPr/>
          <p:nvPr/>
        </p:nvSpPr>
        <p:spPr>
          <a:xfrm>
            <a:off x="-84668" y="615950"/>
            <a:ext cx="8951601" cy="4064000"/>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path>
              <a:path extrusionOk="0" fill="none" h="120000" w="120000">
                <a:moveTo>
                  <a:pt x="-10000" y="22500"/>
                </a:moveTo>
                <a:lnTo>
                  <a:pt x="-46000" y="135000"/>
                </a:lnTo>
              </a:path>
            </a:pathLst>
          </a:custGeom>
          <a:noFill/>
          <a:ln>
            <a:noFill/>
          </a:ln>
        </p:spPr>
        <p:txBody>
          <a:bodyPr anchorCtr="1"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4" name="Google Shape;124;p42"/>
          <p:cNvPicPr preferRelativeResize="0"/>
          <p:nvPr/>
        </p:nvPicPr>
        <p:blipFill rotWithShape="1">
          <a:blip r:embed="rId3">
            <a:alphaModFix/>
          </a:blip>
          <a:srcRect b="0" l="0" r="0" t="0"/>
          <a:stretch/>
        </p:blipFill>
        <p:spPr>
          <a:xfrm>
            <a:off x="1021171" y="1723257"/>
            <a:ext cx="2956469" cy="2573047"/>
          </a:xfrm>
          <a:prstGeom prst="rect">
            <a:avLst/>
          </a:prstGeom>
          <a:noFill/>
          <a:ln>
            <a:noFill/>
          </a:ln>
        </p:spPr>
      </p:pic>
      <p:pic>
        <p:nvPicPr>
          <p:cNvPr id="125" name="Google Shape;125;p42"/>
          <p:cNvPicPr preferRelativeResize="0"/>
          <p:nvPr/>
        </p:nvPicPr>
        <p:blipFill rotWithShape="1">
          <a:blip r:embed="rId4">
            <a:alphaModFix/>
          </a:blip>
          <a:srcRect b="0" l="0" r="0" t="0"/>
          <a:stretch/>
        </p:blipFill>
        <p:spPr>
          <a:xfrm>
            <a:off x="4564380" y="1712692"/>
            <a:ext cx="4165599" cy="2090952"/>
          </a:xfrm>
          <a:prstGeom prst="rect">
            <a:avLst/>
          </a:prstGeom>
          <a:noFill/>
          <a:ln>
            <a:noFill/>
          </a:ln>
        </p:spPr>
      </p:pic>
      <p:sp>
        <p:nvSpPr>
          <p:cNvPr id="126" name="Google Shape;126;p42"/>
          <p:cNvSpPr txBox="1"/>
          <p:nvPr/>
        </p:nvSpPr>
        <p:spPr>
          <a:xfrm>
            <a:off x="1000361" y="1361511"/>
            <a:ext cx="3318484"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Front-end</a:t>
            </a:r>
            <a:endParaRPr b="0" i="0" sz="1400" u="none" cap="none" strike="noStrike">
              <a:solidFill>
                <a:srgbClr val="000000"/>
              </a:solidFill>
              <a:latin typeface="Arial"/>
              <a:ea typeface="Arial"/>
              <a:cs typeface="Arial"/>
              <a:sym typeface="Arial"/>
            </a:endParaRPr>
          </a:p>
        </p:txBody>
      </p:sp>
      <p:sp>
        <p:nvSpPr>
          <p:cNvPr id="127" name="Google Shape;127;p42"/>
          <p:cNvSpPr txBox="1"/>
          <p:nvPr/>
        </p:nvSpPr>
        <p:spPr>
          <a:xfrm>
            <a:off x="4865736" y="1287522"/>
            <a:ext cx="358096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Back-end</a:t>
            </a:r>
            <a:endParaRPr b="0" i="0" sz="1400" u="none" cap="none" strike="noStrike">
              <a:solidFill>
                <a:srgbClr val="000000"/>
              </a:solidFill>
              <a:latin typeface="Arial"/>
              <a:ea typeface="Arial"/>
              <a:cs typeface="Arial"/>
              <a:sym typeface="Arial"/>
            </a:endParaRPr>
          </a:p>
        </p:txBody>
      </p:sp>
      <p:cxnSp>
        <p:nvCxnSpPr>
          <p:cNvPr id="128" name="Google Shape;128;p42"/>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2c9efbdfcc3_0_5"/>
          <p:cNvSpPr txBox="1"/>
          <p:nvPr>
            <p:ph type="title"/>
          </p:nvPr>
        </p:nvSpPr>
        <p:spPr>
          <a:xfrm>
            <a:off x="155850" y="613142"/>
            <a:ext cx="8832300" cy="451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Login</a:t>
            </a:r>
            <a:endParaRPr/>
          </a:p>
        </p:txBody>
      </p:sp>
      <p:pic>
        <p:nvPicPr>
          <p:cNvPr id="134" name="Google Shape;134;g2c9efbdfcc3_0_5"/>
          <p:cNvPicPr preferRelativeResize="0"/>
          <p:nvPr/>
        </p:nvPicPr>
        <p:blipFill rotWithShape="1">
          <a:blip r:embed="rId3">
            <a:alphaModFix/>
          </a:blip>
          <a:srcRect b="0" l="0" r="0" t="0"/>
          <a:stretch/>
        </p:blipFill>
        <p:spPr>
          <a:xfrm>
            <a:off x="0" y="1258825"/>
            <a:ext cx="9144001" cy="3468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2c9efbdfcc3_0_10"/>
          <p:cNvSpPr txBox="1"/>
          <p:nvPr>
            <p:ph type="title"/>
          </p:nvPr>
        </p:nvSpPr>
        <p:spPr>
          <a:xfrm>
            <a:off x="155850" y="613142"/>
            <a:ext cx="8832300" cy="451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Home Page</a:t>
            </a:r>
            <a:endParaRPr/>
          </a:p>
        </p:txBody>
      </p:sp>
      <p:pic>
        <p:nvPicPr>
          <p:cNvPr id="140" name="Google Shape;140;g2c9efbdfcc3_0_10"/>
          <p:cNvPicPr preferRelativeResize="0"/>
          <p:nvPr/>
        </p:nvPicPr>
        <p:blipFill rotWithShape="1">
          <a:blip r:embed="rId3">
            <a:alphaModFix/>
          </a:blip>
          <a:srcRect b="0" l="0" r="0" t="0"/>
          <a:stretch/>
        </p:blipFill>
        <p:spPr>
          <a:xfrm>
            <a:off x="0" y="902725"/>
            <a:ext cx="8988151" cy="4240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Dr Moinudeen Syed</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